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11" Type="http://schemas.openxmlformats.org/officeDocument/2006/relationships/slide" Target="slides/slide1.xml"/>
  <Relationship Id="rId12" Type="http://schemas.openxmlformats.org/officeDocument/2006/relationships/slide" Target="slides/slide2.xml"/>
  <Relationship Id="rId13" Type="http://schemas.openxmlformats.org/officeDocument/2006/relationships/slide" Target="slides/slide3.xml"/>
  <Relationship Id="rId14" Type="http://schemas.openxmlformats.org/officeDocument/2006/relationships/slide" Target="slides/slide4.xml"/>
  <Relationship Id="rId15" Type="http://schemas.openxmlformats.org/officeDocument/2006/relationships/slide" Target="slides/slide5.xml"/>
  <Relationship Id="rId16" Type="http://schemas.openxmlformats.org/officeDocument/2006/relationships/slide" Target="slides/slide6.xml"/>
  <Relationship Id="rId17" Type="http://schemas.openxmlformats.org/officeDocument/2006/relationships/slide" Target="slides/slide7.xml"/>
  <Relationship Id="rId18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1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Teaching Excellence, Research Leadership &amp; Administrative Governance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Synthesizing US Federal Grant Leadership, High-Impact AI Scholarship, and Institutional Service for Nile University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800" spcAft="200"/>
            <a:r>
              <a:rPr lang="en-US" sz="1500" b="1" dirty="0">
                <a:solidFill>
                  <a:srgbClr val="38BDF8"/>
                </a:solidFill>
                <a:latin typeface="Calibri"/>
              </a:rPr>
              <a:t>Islam Akef Ebeid, Ph.D.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Candidate for Associate Professor of Artificial Intelligence • School of ITCS Lead PI, National Science Foundation (NSF) CISE/CCF Grant | Director, Data2AI4LifeSciences Lab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BSc (Ain Shams Univ.) • Professional MSc (Arkansas Tech) • MSc &amp; Ph.D. (UA Little Rock / UT Austin) • FE &amp; ITIL Certified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1 of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2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Executive Profile &amp; Career Trajectory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Bridging Egyptian engineering roots with 15+ years of US R1/R2 academia, federal grants, and global tech R&amp;D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Education, Honors &amp; Certifications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Academic &amp; Industrial Leadership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2 of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3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Research Leadership &amp; Funded Lab Ecosystem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Director of the Data2AI4LifeSciences Lab • Multi-agency federal, institutional, and corporate funding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NSF CISE/CCF (#2523786)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$600,000 Total ($210K PI)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Lead PI: Auto-prompt textual annotations with domain knowledge for multimodal medical image segmentation (with UTRGV).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Lab Startup &amp; HPC Grants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$66,000 + $5,000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Principal Investigator: Established the Data2AI4LifeSciences Lab, GPU workstations, HPC memory upgrade, and student stipends.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NIH, NSF, Intel &amp; Lockheed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4 Sponsored Programs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NIH Drug Repurposing &amp; R01 dev (UNT); NSF Entity Resolution (UALR); Lockheed Martin Cognitive Load &amp; Intel HPC (UT Austin/TACC).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Core Research Pillars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Data Quality &amp; Entity Resolution (ER): Unsupervised graph clustering, spectral modularity optimization, and data observability for trustworthy AI.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Biomedical Knowledge Graphs &amp; GNNs: Integrating multi-omics, proteomics, clinical imaging, and 35M+ PubMed citations for drug discovery.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Human-Centered &amp; Translational AI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Cognitive &amp; Eye-Tracking Modeling: Bayesian mixed-effects Markov models and real-time gaze transition entropy in high-stakes environments.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3 of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4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High-Impact Publications &amp; Frontier AI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7 Refereed Journal Papers • 7 Peer-Reviewed Conference Papers (25% Mean Acceptance Rate) • 4 Theses • 13 Reports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Selected Refereed Journal Articles (n = 7)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Frontiers in Bioinformatics (2025): Inferred global dense residue transition graphs from primary structure sequences enable protein interaction prediction via directed graph convolutional neural networks (Ebeid, Tang, Gu).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Scientific Data — Nature (2020): Building a PubMed knowledge graph (35M+ papers disambiguated &amp; linked to NIH grants).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Frontiers in Big Data (2022): MedGraph: A semantic biomedical information retrieval framework using knowledge graph embedding.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IJACSA (2022): ModER: Graph-based Unsupervised Entity Resolution using Composite Modularity Optimization &amp; LSH.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Scientometrics (2021, 2022) &amp; Voluntas (2021): Entity metrics on COVID-19 literature &amp; computational social science toolboxes.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Selected Peer-Reviewed Conferences (n = 7)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IEEE CBMS (2025): Adapting a Segmentation Foundation Model for Medical Image Classification (Spatially Localized Channel Attention).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Springer ITNG (2022) &amp; iConference (2021): Graph-based hierarchical record clustering for unsupervised ER &amp; Biomedical KG refinement.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ACM SIGKDD Workshop (2020): Coronavirus Knowledge Graph: A Case Study.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ACM SIGCHI ETRA (2018, 2019): Bayesian mixed-effects Markov models (Best Short Paper Award) &amp; Real-time gaze transition entropy.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Electronic Imaging EI (2016): Protein Chemical Cross-linking/Mass Spectrometry: Immersive CAVE visualizations (VisInt-X).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Personal Frontier Initiative: Taming the AI Parameter Explosion via Neuro-Symbolic GNNs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Addressing the unsustainable trillion-parameter scaling bottleneck in foundation models by replacing brute-force weight memorization with dynamically queried Graph Neural Networks and formal symbolic logic constraints—enabling verifiable, green, and compact AI at Nile University.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4 of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5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Teaching Record, Curriculum &amp; Advising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12+ Courses Taught Across 4 US Universities • Research-Led Guild Pedagogy • 7 Graduate Capstones/Theses Mentored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TWU (Eval: 4.2 / 5.0)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CSCI 5773: Artificial Intelligence (Course Developer)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CSCI 4823: Principles of Data Mining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CSCI 4623: Big Data &amp; High-Perf. Computing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CSCI 3603/5173: Foundations of Data Science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CSCI 4513/5803: Data Warehousing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CSCI 5663: Statistical Programming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CSCI 5103 &amp; 5001: Informatics &amp; Prog.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SAU (4.5/5) &amp; UT Austin (4.75/5)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UT Austin (Instructor): Fundamentals of Computer Vision &amp; Machine Learning (2018, 2019)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SAU (Instructor): Computer Science II (Python OOP), Database Mgmt Systems, Unix OS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UT Austin (Grad TA, 7 Courses): AI in Healthcare, Human-AI Interaction, Data Semantics, Virtual Environments, Research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UALR &amp; ATU (TA): Info Vis, Python, Networks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7 Advised Capstones (2024–25)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5 of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6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Academic Administration &amp; Institutional Service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Proven leadership in faculty recruitment, university AI strategy, curriculum governance, and scholarly review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Departmental &amp; University Governance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Editorial Governance, Peer Review &amp; Civic Service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Editorial Boards &amp; Editing: • Editorial Board Member: Research in Biomedical Engineering &amp; Technology (2025–Present) • Editorial Fellow: Journal of Information &amp; Culture, UT Press (2019) • Publication Editor: IEEE MeMeA Symposium (2017)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Journal Referee (5 Venues): • Nature Quality &amp; Quantity (2025) • Journal of Supercomputing (2025) • Cambridge Univ. Press J. Natural Language Engineering (2022–2023) • J. Nonprofit Mgmt &amp; Leadership (2024) • J. Imaging Sci. &amp; Tech.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Conference Referee &amp; Representation: • ACM SIGKDD, ACM CIKM, IEEE BIBM, ACM SIGCHI ETRA • Institutional Representative at Supercomputing (SC), TACCSTER, ACM SIGCSE, &amp; MCBIOS.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Community Leadership: Resala Foundation (Cairo), Refugee Services of Texas, Dallas CASA, Citizens' Climate Lobby.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6 of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7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Strategic Value Proposition for Nile University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Integrating research funding, curricular innovation, and administrative leadership at ITCS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External Grant Leadership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Establish the Data2AI4LifeSciences Lab at Nile University.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Translate US NSF PI track record into winning STDF, ASRT, and EU Horizon proposals.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Engage NU students in active international US-Egypt collaborative publications.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Industry-Ready AI &amp; CS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Deliver high-enrollment core CS/AI courses and graduate seminars with 4.5+ teaching rigor.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Bridge academic theory with industrial MLOps, Data Observability, and Bio-AI.</a:t>
            </a:r>
          </a:p>
        </p:txBody>
      </p:sp>
      <p:sp>
        <p:nvSpPr>
          <p:cNvPr id="5" name="Content Right"/>
          <p:cNvSpPr/>
          <p:nvPr/>
        </p:nvSpPr>
        <p:spPr>
          <a:xfrm>
            <a:off x="6248400" y="1650000"/>
            <a:ext cx="54864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Train MSc/PhD theses aligned with Egypt's healthcare and tech sectors.</a:t>
            </a:r>
          </a:p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Accreditation &amp; Governance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Contribute immediately to ABET / NAQAAE accreditation, curriculum review, and faculty recruitment.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Build R1/R2 international partnerships (UT System, TWU, UALR) and local industry consortia.</a:t>
            </a:r>
          </a:p>
          <a:p>
            <a:pPr marL="228600" indent="-228600" spcBef="300" spcAft="200">
              <a:buClr>
                <a:srgbClr val="38BDF8"/>
              </a:buClr>
              <a:buChar char="•"/>
            </a:pPr>
            <a:r>
              <a:rPr lang="en-US" sz="1250" dirty="0">
                <a:solidFill>
                  <a:srgbClr val="E2E8F0"/>
                </a:solidFill>
                <a:latin typeface="Calibri"/>
              </a:rPr>
              <a:t>Advance Egypt Vision 2030 in AI sovereignty and digital transformation.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Long-Term Commitment: Finalizing permanent relocation to Egypt—bringing a proven blend of US federal grant leadership, evaluated teaching mastery, and proactive administrative citizenship to serve Nile University.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7 of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Badge -->
      <p:sp>
        <p:nvSpPr>
          <p:cNvPr id="2" name="Badge"/>
          <p:cNvSpPr/>
          <p:nvPr/>
        </p:nvSpPr>
        <p:spPr>
          <a:xfrm>
            <a:off x="457200" y="250000"/>
            <a:ext cx="11277600" cy="32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100" b="1" dirty="0">
                <a:solidFill>
                  <a:srgbClr val="38BDF8"/>
                </a:solidFill>
                <a:latin typeface="Calibri"/>
              </a:rPr>
              <a:t>Slide 8 of 8</a:t>
            </a:r>
          </a:p>
        </p:txBody>
      </p:sp>
      <!-- Title & Subtitle -->
      <p:sp>
        <p:nvSpPr>
          <p:cNvPr id="3" name="Title"/>
          <p:cNvSpPr/>
          <p:nvPr/>
        </p:nvSpPr>
        <p:spPr>
          <a:xfrm>
            <a:off x="457200" y="550000"/>
            <a:ext cx="11277600" cy="1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400" b="1" dirty="0">
                <a:solidFill>
                  <a:srgbClr val="F8FAFC"/>
                </a:solidFill>
                <a:latin typeface="Calibri"/>
              </a:rPr>
              <a:t>Questions &amp; Executive Discussion</a:t>
            </a:r>
          </a:p>
          <a:p>
            <a:pPr spcBef="200"/>
            <a:r>
              <a:rPr lang="en-US" sz="1350" i="1" dirty="0">
                <a:solidFill>
                  <a:srgbClr val="94A3B8"/>
                </a:solidFill>
                <a:latin typeface="Calibri"/>
              </a:rPr>
              <a:t>Thank you to the Dean, the Provost, and the Final Interview Committee • Nile University</a:t>
            </a:r>
          </a:p>
        </p:txBody>
      </p:sp>
      <!-- Left / Main Content Box -->
      <p:sp>
        <p:nvSpPr>
          <p:cNvPr id="4" name="Content Left"/>
          <p:cNvSpPr/>
          <p:nvPr/>
        </p:nvSpPr>
        <p:spPr>
          <a:xfrm>
            <a:off x="457200" y="1650000"/>
            <a:ext cx="11277600" cy="4800000"/>
          </a:xfrm>
          <a:prstGeom prst="roundRect">
            <a:avLst>
              <a:gd name="adj" fmla="val 3000"/>
            </a:avLst>
          </a:prstGeom>
          <a:solidFill>
            <a:srgbClr val="11192C"/>
          </a:solidFill>
          <a:ln w="12700">
            <a:solidFill>
              <a:srgbClr val="1E293B"/>
            </a:solidFill>
          </a:ln>
        </p:spPr>
        <p:txBody>
          <a:bodyPr wrap="square" lIns="182880" tIns="137160" rIns="182880" bIns="137160">
            <a:normAutofit fontScale="90000"/>
          </a:bodyPr>
          <a:lstStyle/>
          <a:p>
            <a:pPr spcBef="500" spcAft="150"/>
            <a:r>
              <a:rPr lang="en-US" sz="1350" b="1" dirty="0">
                <a:solidFill>
                  <a:srgbClr val="2DD4BF"/>
                </a:solidFill>
                <a:latin typeface="Calibri"/>
              </a:rPr>
              <a:t>Islam Akef Ebeid, Ph.D.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Email: iaebeid@gmail.com | iaebeid@utexas.edu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Academic Portal: iebeid.github.io • Lab: Data2AI4LifeSciences Lab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Scholarly Profiles: Google Scholar | ResearchGate | DBLP</a:t>
            </a:r>
          </a:p>
          <a:p>
            <a:pPr spcBef="300" spcAft="200"/>
            <a:r>
              <a:rPr lang="en-US" sz="1250" dirty="0">
                <a:solidFill>
                  <a:srgbClr val="CBD5E1"/>
                </a:solidFill>
                <a:latin typeface="Calibri"/>
              </a:rPr>
              <a:t>→ View Full 20-Minute Technical Job Talk Slides | → Presentation Hub &amp; Downloads</a:t>
            </a:r>
          </a:p>
        </p:txBody>
      </p:sp>
      <!-- Footer -->
      <p:sp>
        <p:nvSpPr>
          <p:cNvPr id="6" name="Footer"/>
          <p:cNvSpPr/>
          <p:nvPr/>
        </p:nvSpPr>
        <p:spPr>
          <a:xfrm>
            <a:off x="457200" y="6520000"/>
            <a:ext cx="11277600" cy="2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950" dirty="0">
                <a:solidFill>
                  <a:srgbClr val="64748B"/>
                </a:solidFill>
                <a:latin typeface="Calibri"/>
              </a:rPr>
              <a:t>Dr. Islam Akef Ebeid  |  Nile University School of ITCS  |  Slide 8 of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 Dark Theme">
  <a:themeElements>
    <a:clrScheme name="NU">
      <a:dk1>
        <a:srgbClr val="090D16"/>
      </a:dk1>
      <a:lt1>
        <a:srgbClr val="F8FAFC"/>
      </a:lt1>
      <a:dk2>
        <a:srgbClr val="1E293B"/>
      </a:dk2>
      <a:lt2>
        <a:srgbClr val="CBD5E1"/>
      </a:lt2>
      <a:accent1>
        <a:srgbClr val="38BDF8"/>
      </a:accent1>
      <a:accent2>
        <a:srgbClr val="818CF8"/>
      </a:accent2>
      <a:accent3>
        <a:srgbClr val="2DD4BF"/>
      </a:accent3>
      <a:accent4>
        <a:srgbClr val="FBBF24"/>
      </a:accent4>
      <a:accent5>
        <a:srgbClr val="FB7185"/>
      </a:accent5>
      <a:accent6>
        <a:srgbClr val="A855F7"/>
      </a:accent6>
      <a:hlink>
        <a:srgbClr val="38BDF8"/>
      </a:hlink>
      <a:folHlink>
        <a:srgbClr val="818CF8"/>
      </a:folHlink>
    </a:clrScheme>
    <a:fontScheme name="NU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NU Form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