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11" Type="http://schemas.openxmlformats.org/officeDocument/2006/relationships/slide" Target="slides/slide1.xml"/>
  <Relationship Id="rId12" Type="http://schemas.openxmlformats.org/officeDocument/2006/relationships/slide" Target="slides/slide2.xml"/>
  <Relationship Id="rId13" Type="http://schemas.openxmlformats.org/officeDocument/2006/relationships/slide" Target="slides/slide3.xml"/>
  <Relationship Id="rId14" Type="http://schemas.openxmlformats.org/officeDocument/2006/relationships/slide" Target="slides/slide4.xml"/>
  <Relationship Id="rId15" Type="http://schemas.openxmlformats.org/officeDocument/2006/relationships/slide" Target="slides/slide5.xml"/>
  <Relationship Id="rId16" Type="http://schemas.openxmlformats.org/officeDocument/2006/relationships/slide" Target="slides/slide6.xml"/>
  <Relationship Id="rId17" Type="http://schemas.openxmlformats.org/officeDocument/2006/relationships/slide" Target="slides/slide7.xml"/>
  <Relationship Id="rId18" Type="http://schemas.openxmlformats.org/officeDocument/2006/relationships/slide" Target="slides/slide8.xml"/>
  <Relationship Id="rId19" Type="http://schemas.openxmlformats.org/officeDocument/2006/relationships/slide" Target="slides/slide9.xml"/>
  <Relationship Id="rId20" Type="http://schemas.openxmlformats.org/officeDocument/2006/relationships/slide" Target="slides/slide10.xml"/>
  <Relationship Id="rId21" Type="http://schemas.openxmlformats.org/officeDocument/2006/relationships/slide" Target="slides/slide11.xml"/>
  <Relationship Id="rId22" Type="http://schemas.openxmlformats.org/officeDocument/2006/relationships/slide" Target="slides/slide12.xml"/>
  <Relationship Id="rId23" Type="http://schemas.openxmlformats.org/officeDocument/2006/relationships/slide" Target="slides/slide13.xml"/>
  <Relationship Id="rId24" Type="http://schemas.openxmlformats.org/officeDocument/2006/relationships/slide" Target="slides/slide14.xml"/>
  <Relationship Id="rId25" Type="http://schemas.openxmlformats.org/officeDocument/2006/relationships/slide" Target="slides/slide15.xml"/>
  <Relationship Id="rId26" Type="http://schemas.openxmlformats.org/officeDocument/2006/relationships/slide" Target="slides/slide16.xml"/>
  <Relationship Id="rId27" Type="http://schemas.openxmlformats.org/officeDocument/2006/relationships/slide" Target="slides/slide17.xml"/>
  <Relationship Id="rId28" Type="http://schemas.openxmlformats.org/officeDocument/2006/relationships/slide" Target="slides/slide1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1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Engineering Data Quality, Information Retreival Pipelines &amp;AI in the Life Sciences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Research Program, Teaching Portfolio, and Strategic Alignment with Nile University &amp; Egypt's Vision 2030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112776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800" spcAft="200"/>
            <a:r>
              <a:rPr lang="en-US" sz="1500" b="1" dirty="0">
                <a:solidFill>
                  <a:srgbClr val="38BDF8"/>
                </a:solidFill>
                <a:latin typeface="Calibri"/>
              </a:rPr>
              <a:t>Islam Akef Ebeid, Ph.D.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Candidate for Associate Professor of Artificial Intelligence Lead PI, National Science Foundation (NSF) Grant | Director, Data2AI4LifeSciences Lab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School of Information Technology and Computer Science (ITCS) • Nile University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1 of 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2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Candidate Profile at a Glance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Demonstrated record across federal grants, peer-reviewed scholarship, and teaching excellence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Research &amp; Funding Strength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Active NSF PI (2025–2028): Multimodal medical image segmentation with domain ontologies.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Lab Director: Founded Data2AI4LifeSciences Lab with $66K startup &amp; HPC grants.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High Impact: Publications in Nature, Frontiers, and IEEE.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Academic Background &amp; Heritage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Egyptian &amp; US Foundation: BSc from Ain Shams; MSc &amp; PhD from US programs (UA Little Rock, UT Austin).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US Faculty Leadership: Assistant Professor at TWU and SAU; NIH Postdoc at UNT.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Industry R&amp;D: Software engineering and data science roles at Intel, AbbVie, and Arkansas.gov.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2 of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3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Presentation Agenda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Structured strictly around the ITCS Committee criteria (20-Minute Job Talk)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Academic Background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Education, training trajectory from Cairo to leading US institutions, and industry engineering roles.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Research &amp; Grants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Data quality in AI, biomedical knowledge graphs, protein GNNs, and active $600K NSF award.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Personal Frontier Project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Taming modern AI parameter explosion via Neuro-Symbolic &amp; Graph-Based architectures.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Teaching Portfolio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Pedagogy (live coding, research synergy), course history, and curricular offerings for ITCS.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Faculty Service &amp; Advising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Curriculum governance, student recruitment coordination, student capstones, and peer review.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Vision for Nile University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Lab setup at NU, securing Science, Technology &amp; Innovation Funding Authority (STDF) &amp; Academy of Scientific Research and Technology (ASRT) funding, and advancing Egypt's Vision 2030.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3 of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4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Academic Background &amp; Journey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A disciplined trajectory bridging Egyptian engineering fundamentals with US research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112776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Degrees &amp; Certifications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Professional Certifications: FE (Fundamentals of Engineering) | ITIL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Academic Appointments &amp; Industry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4 of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5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Research Program: Data2AI4LifeSciences Lab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An interdisciplinary research ecosystem bridging theoretical AI with computational life sciences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Core Mission: Transforming noisy, unstructured biomedical data into high-fidelity dynamic Knowledge Graphs and trustworthy AI models—ensuring both mathematical validity and clinical reliability.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1. Data Quality in AI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Entity Resolution (ER): Linking non-unique records across disparate sources.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Hierarchical record clustering &amp; modularity optimization.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Automated data quality assessment &amp; observability pipelines.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2. AI in Life Sciences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Knowledge Graphs &amp; GNNs: Harmonizing multi-omics with PubMed literature.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Computational drug discovery &amp; automated hypothesis generation.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Directed Graph CNNs for protein-protein interaction prediction.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3. Human Factors in AI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Cognitive Modeling: Eye tracking, scanpaths &amp; operator attention modeling.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Bridging machine logic with human expert cognition.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Ethical, sustainable, and transparent AI system design.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5 of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6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Project 1: PubMed Knowledge Graph &amp; MedGraph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Disambiguating and semantically querying millions of biomedical publications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The Challenge &amp; Innovation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Biomedical Fragmentation: 35M+ PubMed papers lack unified semantic linkage between authors, clinical entities, and grants.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PubMed Knowledge Graph (PKG): Extracted entities using fine-tuned BERT; linked authors and NIH funding at massive scale.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MedGraph Architecture: Knowledge Graph Embeddings (TransE, RotatE) enabling conceptual search beyond simple keyword matching.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Key Dissemination &amp; Venues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Building a PubMed Knowledge Graph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Scientific Data (Nature), 7(1), 2020. Highly cited international resource.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MedGraph: Semantic Biomedical IR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Frontiers in Big Data, 2022. Fast vector similarity search engine.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ModER: Modularity-Based Record Linkage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IJACSA (2022) &amp; ITNG Springer (2022).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6 of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7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Project 2: Graph Neural Networks for Proteomics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Novel residue transition graphs for protein-protein interaction prediction (2025)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Direct Graph CNN Architecture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The Challenge: Experimental 3D protein structure determination is prohibitively slow; 1D sequence models miss spatial contact topology.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Our Method (2025): Developed an algorithm to infer Global Dense Residue Transition Graphs directly from primary amino acid sequences.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Directed GCNN: Captures directional residue constraints, achieving accurate protein-protein interaction (PPI) prediction without physical 3D coordinates.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Translational &amp; Industry Impact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Frontiers in Bioinformatics (doi: 10.3389/fbinf.2025.1651623)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Ebeid IA, Tang H, Gu P (2025). Inferred global dense residue transition graphs from primary structure sequences enable protein interaction prediction via directed graph convolutional neural networks.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Pharma &amp; NIH Translation: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• NIH Postdoc (UNT): Graph Neural Networks for computational drug repurposing. • AbbVie Collaboration: Drug-target interaction prediction using Chem2Bio2RDF embeddings.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7 of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8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Project 3: Active NSF Grant — Multimodal Medical AI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National Science Foundation CISE/CCF • Award #2523786 ($600K Total / $210K Lead PI | 2025–2028)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Grant Scope: Auto-Prompting with Knowledge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Title: Towards auto-prompt textual annotations generation with domain knowledge for multimodal medical image segmentation.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Lead PI: Collaborative Award with UT Rio Grande Valley.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Scientific Goal: Foundation models (e.g. SAM) require tedious manual bounding prompts. We automate prompting using medical ontologies and clinical text knowledge.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Innovation: Developed Spatially Localized Channel Attention (SLCA) for foundation segmentation backbones.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Milestone &amp; Significance for Nile University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Adapting a Segmentation Foundation Model for Medical Images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Gu, Tang, Ebeid, et al. Validated across 3 clinical imaging benchmarks.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Direct Benefit to ITCS: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Brings an active international federal collaboration to Nile University, providing opportunities for NU students to participate in joint international papers and co-mentored research.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8 of 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9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The Data2AI4LifeSciences Laboratory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Research infrastructure, active funding, and lab ecosystem (iebeid.github.io/pages/research/lab.html)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NSF CISE/CCF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$210,000 / $600,000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Award #2523786 (2025–2028). Auto-prompt multimodal segmentation.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TWU Startup Fund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$66,000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Established GPU computing lab, student stipends, and research software stack.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HPC Upgrade Grant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$5,000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High Performance Computing memory expansion for large-scale GNN model training.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Lab Mission &amp; Ecosystem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Accelerating Biomedical Informatics, Literature Mining, Imaging, and Computational Drug Discovery through novel GNNs, knowledge extraction pipelines, and cognitive observability.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Training &amp; Team Culture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Mentoring undergraduate and graduate researchers (e.g., student researchers and faculty collaborators) in production PyTorch, HPC workflows, and academic publishing.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9 of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10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Taming the AI Parameter Explosion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A Neuro-Symbolic &amp; Graph-Based paradigm to bypass brute-force parameter scaling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The Critical AI Scaling Crisis: The Unsustainable Trillion-Parameter Trap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Modern foundation models achieve performance through massive brute-force overparameterization (billions to trillions of weights). This incurs extreme computational costs, massive energy footprints, and uncontrollable black-box hallucination.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My Independent Research Initiative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(Conducted as personal fundamental research alongside student lab projects)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Structured Relational Knowledge: Replace memorization of facts in dense weights with sparse, dynamically queried Graph Neural Networks (GNNs).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Neuro-Symbolic Reasoning: Ground neural representations in formal symbolic logic constraints to eliminate hallucination.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Drastic Parameter Compression: Target equivalent or superior reasoning fidelity with orders of magnitude fewer parameters.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Long-Term Strategic Impact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Green &amp; Sustainable AI: Enables high-capability AI on edge and local compute clusters without requiring multi-million-dollar GPU farms.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Verifiable Reasoning: Logic-guided graph traversals guarantee interpretability and safety in high-stakes domains.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Intellectual Leadership for Egypt: Establishes a unique, high-impact theoretical and algorithmic contribution originating from Nile University.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10 of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11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Teaching Philosophy: Research-Led &amp; Active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Transforming students from passive learners into confident, research-ready computer scientists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1. Live-Coding &amp; Debugging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Live coding in class to demystify compiler and runtime errors.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Treat model bugs as diagnostic learning moments.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Ground abstract algorithms in practical software engineering rigor.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2. Research-Teaching Synergy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The classroom as an incubator for future researchers.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Replace toy assignments with real open-source biomedical &amp; graph datasets.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Expose students to genuine challenges in data quality and scalability.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3. Guild-Based Mentorship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Paired programming and collaborative code reviews.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HyFlex (Hybrid-Flexible) design ensuring equity for working/remote students.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Continuous low-stakes assessments to reinforce mastery and confidence.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"My mission is to produce graduates who are not only technically proficient in algorithms and AI, but deeply literate in software engineering, ethics, and data quality."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11 of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12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Demonstrated Teaching Record &amp; Evaluations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Broad instructional versatility across core undergraduate CS and specialized graduate AI seminars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Courses Taught as Primary Instructor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Foundations of Data Science (CSCI 3603 / 5173, TWU)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Principles of Data Mining (CSCI 4823, TWU)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Big Data &amp; High-Performance Computing (CSCI 4623, TWU)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Data Warehousing &amp; Engineering (CSCI 4513 / 5803, TWU)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Statistical Programming (CSCI 5663, TWU)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Computer Science II &amp; OOP (CSCI 2113, SAU)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Database Management Systems (MSIS 5133, SAU)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Unix Operating Systems (MSIS 5033, SAU)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Computer Vision &amp; Machine Learning (UT Austin)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Curriculum Design &amp; TA Experience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Curriculum Developer: Designed CSCI 5773 Artificial Intelligence graduate course syllabus.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UT Austin (Graduate TA): Artificial Intelligence in Healthcare, Data Semantics, Human-AI Interaction, Virtual Environments.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UA Little Rock (TA): Information Visualization, Python Programming.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12 of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13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Curricular Contributions to Nile University (ITCS)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Immediate readiness to cover core departmental curriculum and launch cutting-edge electives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Undergraduate Core CS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Artificial Intelligence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Machine Learning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Database Systems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Data Structures &amp; Algorithms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Operating Systems / Unix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Data Warehousing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Graduate Program Core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Deep Learning &amp; Neural Networks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Knowledge Graphs &amp; Semantic Web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Big Data &amp; HPC Systems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Natural Language Processing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Distributed AI Systems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Proposed Novel Courses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13 of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14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Student Advising &amp; Research Mentorship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Guiding students from capstone formulation to publication-ready computational scholarship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Supervised Capstone &amp; Thesis Projects (Selected)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Predicting Alzheimer’s disease progression via multimodal machine learning.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Drug Repurposing: Graph ML algorithms for disease-drug interaction prediction.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Oral Microbiome &amp; Cardiovascular Risk: Predictive metagenomic modeling.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Automated Enterprise Data Warehouse (EDW) architecture for cybersecurity analytics.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Predictive modeling for financial credit card fraud detection.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Mentorship Model: The Research Guild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Hands-On Apprenticeship: Undergraduates and graduate students contribute directly to funded lab pipelines.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Pathway to Publications: Mentoring students to present at regional conferences (MCBIOS, TACCSTER) and co-author papers.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Production Software Stack: Training in production Python, PyTorch Geometric, Git, and cloud infrastructure.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Undergraduate Retention: Dedicated to empowering first-generation college students in STEM.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14 of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15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Faculty Service &amp; Administrative Leadership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An active institutional citizen dedicated to departmental governance and scholarly review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112776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Institutional Governance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Scholarly Service &amp; Peer Review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Journal Reviewer: • Nature Quality &amp; Quantity (2025) • Journal of Supercomputing (2025) • Cambridge University Press J. of Natural Language Eng.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Conference Reviewer: • ACM SIGKDD, ACM CIKM, IEEE BIBM, ACM ETRA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Editorial Board: Research in Biomedical Engineering and Technology (2025–Present).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Professional Memberships: ACM, IEEE, Egyptian Syndicate of Engineers (since 2008).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15 of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16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Strategic Future Plan at Nile University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A concrete 3-year roadmap aligning with Egypt's Vision 2030 and ITCS priorities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Establish Lab &amp; Teach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Launch the Data2AI4LifeSciences Lab at Nile University.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Seamlessly integrate into ITCS core teaching schedule.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Recruit Nile University undergraduate and MSc students.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Publish joint papers on ongoing US NSF collaborative deliverables.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Target STDF &amp; ASRT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STDF Proposals: Submit health informatics &amp; automated drug hypothesis generation grants.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ASRT Proposals: Target multi-modal data linkage in national biomedical repositories.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Collaborate with NU Biotechnology and Engineering faculties.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Industry Partnerships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Partner with Egyptian pharma and health-tech leaders (data observability).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Pilot Neuro-Symbolic parameter compression tools.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Host regional workshops on Knowledge Graphs and Trustworthy AI at Nile University.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Alignment with Egypt Vision 2030: Advancing national digital transformation, AI sovereignty, and biomedical innovation through applied research anchored at Nile University.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16 of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17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Why Nile University? Why me?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A synergistic mutual alignment for academic excellence and long-term impact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What Nile University ITCS Offers Me: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Innovation-Driven Culture: Nile University's standing as a leading research-intensive, forward-thinking university.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Exceptional Student Talent: Motivated students eager to tackle advanced AI and data engineering problems.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National Purpose: The opportunity to bring 10+ years of US research and federal grant experience back home to Egypt.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What I Deliver to Nile University: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Active Federal Grant PI: Brings active NSF funding experience ($600K) and competitive grant-writing expertise.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High Quality Publications: Track record in Nature Scientific Data, Frontiers, and IEEE.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Evaluated Teaching Excellence: Dedicated educator with 4.5+ average ratings across 10+ core CS courses.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Institutional Builder: Eager to serve in curriculum design, faculty recruitment, and student mentorship.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17 of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18 of 18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Questions &amp; Discussion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Thank you to the Faculty Hiring Committee • School of ITCS, Nile University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112776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Islam Akef Ebeid, Ph.D.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Email: iaebeid@gmail.com | iaebeid@utexas.edu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Website: iebeid.github.io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Google Scholar: Citations &amp; Publications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Lab: The Data2AI4LifeSciences Lab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I look forward to discussing how we can build the future of AI and Computing at Nile University together.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18 of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U Dark Theme">
  <a:themeElements>
    <a:clrScheme name="NU">
      <a:dk1>
        <a:srgbClr val="090D16"/>
      </a:dk1>
      <a:lt1>
        <a:srgbClr val="F8FAFC"/>
      </a:lt1>
      <a:dk2>
        <a:srgbClr val="1E293B"/>
      </a:dk2>
      <a:lt2>
        <a:srgbClr val="CBD5E1"/>
      </a:lt2>
      <a:accent1>
        <a:srgbClr val="38BDF8"/>
      </a:accent1>
      <a:accent2>
        <a:srgbClr val="818CF8"/>
      </a:accent2>
      <a:accent3>
        <a:srgbClr val="2DD4BF"/>
      </a:accent3>
      <a:accent4>
        <a:srgbClr val="FBBF24"/>
      </a:accent4>
      <a:accent5>
        <a:srgbClr val="FB7185"/>
      </a:accent5>
      <a:accent6>
        <a:srgbClr val="A855F7"/>
      </a:accent6>
      <a:hlink>
        <a:srgbClr val="38BDF8"/>
      </a:hlink>
      <a:folHlink>
        <a:srgbClr val="818CF8"/>
      </a:folHlink>
    </a:clrScheme>
    <a:fontScheme name="NU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NU Forma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9525">
          <a:solidFill>
            <a:schemeClr val="phClr"/>
          </a:solidFill>
        </a:ln>
        <a:ln w="9525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